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DM Sans" pitchFamily="2" charset="0"/>
      <p:regular r:id="rId14"/>
    </p:embeddedFont>
    <p:embeddedFont>
      <p:font typeface="IBM Plex Sans Bold" panose="020B0604020202020204" charset="0"/>
      <p:regular r:id="rId15"/>
    </p:embeddedFont>
    <p:embeddedFont>
      <p:font typeface="IBM Plex Sans Condensed" panose="020B0506050203000203" pitchFamily="34" charset="0"/>
      <p:regular r:id="rId16"/>
    </p:embeddedFont>
    <p:embeddedFont>
      <p:font typeface="Open Sauce" panose="020B0604020202020204" charset="0"/>
      <p:regular r:id="rId17"/>
    </p:embeddedFont>
    <p:embeddedFont>
      <p:font typeface="Oswald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72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726452" y="3219713"/>
            <a:ext cx="13201444" cy="3672512"/>
            <a:chOff x="0" y="0"/>
            <a:chExt cx="2549414" cy="709222"/>
          </a:xfrm>
        </p:grpSpPr>
        <p:sp>
          <p:nvSpPr>
            <p:cNvPr id="5" name="Freeform 5"/>
            <p:cNvSpPr/>
            <p:nvPr/>
          </p:nvSpPr>
          <p:spPr>
            <a:xfrm>
              <a:off x="0" y="0"/>
              <a:ext cx="2549414" cy="709222"/>
            </a:xfrm>
            <a:custGeom>
              <a:avLst/>
              <a:gdLst/>
              <a:ahLst/>
              <a:cxnLst/>
              <a:rect l="l" t="t" r="r" b="b"/>
              <a:pathLst>
                <a:path w="2549414" h="709222">
                  <a:moveTo>
                    <a:pt x="0" y="0"/>
                  </a:moveTo>
                  <a:lnTo>
                    <a:pt x="2549414" y="0"/>
                  </a:lnTo>
                  <a:lnTo>
                    <a:pt x="2549414" y="709222"/>
                  </a:lnTo>
                  <a:lnTo>
                    <a:pt x="0" y="709222"/>
                  </a:lnTo>
                  <a:close/>
                </a:path>
              </a:pathLst>
            </a:custGeom>
            <a:solidFill>
              <a:srgbClr val="000000">
                <a:alpha val="0"/>
              </a:srgbClr>
            </a:solidFill>
            <a:ln w="38100" cap="sq">
              <a:solidFill>
                <a:srgbClr val="000000"/>
              </a:solidFill>
              <a:prstDash val="solid"/>
              <a:miter/>
            </a:ln>
          </p:spPr>
        </p:sp>
        <p:sp>
          <p:nvSpPr>
            <p:cNvPr id="6" name="TextBox 6"/>
            <p:cNvSpPr txBox="1"/>
            <p:nvPr/>
          </p:nvSpPr>
          <p:spPr>
            <a:xfrm>
              <a:off x="0" y="-19050"/>
              <a:ext cx="2549414" cy="728272"/>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5003155" y="3219713"/>
            <a:ext cx="8281690" cy="1501180"/>
          </a:xfrm>
          <a:prstGeom prst="rect">
            <a:avLst/>
          </a:prstGeom>
        </p:spPr>
        <p:txBody>
          <a:bodyPr lIns="0" tIns="0" rIns="0" bIns="0" rtlCol="0" anchor="t">
            <a:spAutoFit/>
          </a:bodyPr>
          <a:lstStyle/>
          <a:p>
            <a:pPr algn="ctr">
              <a:lnSpc>
                <a:spcPts val="12880"/>
              </a:lnSpc>
            </a:pPr>
            <a:r>
              <a:rPr lang="en-US" sz="8000" dirty="0">
                <a:solidFill>
                  <a:srgbClr val="000000"/>
                </a:solidFill>
                <a:latin typeface="IBM Plex Sans Bold"/>
              </a:rPr>
              <a:t>MINI PROJECT</a:t>
            </a:r>
          </a:p>
        </p:txBody>
      </p:sp>
      <p:sp>
        <p:nvSpPr>
          <p:cNvPr id="9" name="TextBox 9"/>
          <p:cNvSpPr txBox="1"/>
          <p:nvPr/>
        </p:nvSpPr>
        <p:spPr>
          <a:xfrm>
            <a:off x="5177978" y="7154218"/>
            <a:ext cx="8403531" cy="1739900"/>
          </a:xfrm>
          <a:prstGeom prst="rect">
            <a:avLst/>
          </a:prstGeom>
        </p:spPr>
        <p:txBody>
          <a:bodyPr lIns="0" tIns="0" rIns="0" bIns="0" rtlCol="0" anchor="t">
            <a:spAutoFit/>
          </a:bodyPr>
          <a:lstStyle/>
          <a:p>
            <a:pPr algn="ctr">
              <a:lnSpc>
                <a:spcPts val="7000"/>
              </a:lnSpc>
            </a:pPr>
            <a:r>
              <a:rPr lang="en-US" sz="5000">
                <a:solidFill>
                  <a:srgbClr val="000000"/>
                </a:solidFill>
                <a:latin typeface="IBM Plex Sans Condensed"/>
              </a:rPr>
              <a:t>Made By: Radhika Chopde</a:t>
            </a:r>
          </a:p>
          <a:p>
            <a:pPr algn="ctr">
              <a:lnSpc>
                <a:spcPts val="7000"/>
              </a:lnSpc>
            </a:pPr>
            <a:r>
              <a:rPr lang="en-US" sz="5000">
                <a:solidFill>
                  <a:srgbClr val="000000"/>
                </a:solidFill>
                <a:latin typeface="IBM Plex Sans Condensed"/>
              </a:rPr>
              <a:t>Reg.No.:22BCI0203</a:t>
            </a:r>
          </a:p>
        </p:txBody>
      </p:sp>
      <p:sp>
        <p:nvSpPr>
          <p:cNvPr id="10" name="TextBox 8">
            <a:extLst>
              <a:ext uri="{FF2B5EF4-FFF2-40B4-BE49-F238E27FC236}">
                <a16:creationId xmlns:a16="http://schemas.microsoft.com/office/drawing/2014/main" id="{C8D23BB9-CE5F-5298-5761-80231107346B}"/>
              </a:ext>
            </a:extLst>
          </p:cNvPr>
          <p:cNvSpPr txBox="1"/>
          <p:nvPr/>
        </p:nvSpPr>
        <p:spPr>
          <a:xfrm>
            <a:off x="2779022" y="4981575"/>
            <a:ext cx="13201444" cy="1500502"/>
          </a:xfrm>
          <a:prstGeom prst="rect">
            <a:avLst/>
          </a:prstGeom>
        </p:spPr>
        <p:txBody>
          <a:bodyPr lIns="0" tIns="0" rIns="0" bIns="0" rtlCol="0" anchor="t">
            <a:spAutoFit/>
          </a:bodyPr>
          <a:lstStyle/>
          <a:p>
            <a:pPr algn="ctr">
              <a:lnSpc>
                <a:spcPts val="12320"/>
              </a:lnSpc>
            </a:pPr>
            <a:r>
              <a:rPr lang="en-US" sz="8800" dirty="0">
                <a:solidFill>
                  <a:srgbClr val="000000"/>
                </a:solidFill>
                <a:latin typeface="IBM Plex Sans Bold"/>
              </a:rPr>
              <a:t>RESTAURANT WEBSITE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028700" y="2552337"/>
            <a:ext cx="16230600" cy="7006000"/>
          </a:xfrm>
          <a:custGeom>
            <a:avLst/>
            <a:gdLst/>
            <a:ahLst/>
            <a:cxnLst/>
            <a:rect l="l" t="t" r="r" b="b"/>
            <a:pathLst>
              <a:path w="16230600" h="7006000">
                <a:moveTo>
                  <a:pt x="0" y="0"/>
                </a:moveTo>
                <a:lnTo>
                  <a:pt x="16230600" y="0"/>
                </a:lnTo>
                <a:lnTo>
                  <a:pt x="16230600" y="7006000"/>
                </a:lnTo>
                <a:lnTo>
                  <a:pt x="0" y="7006000"/>
                </a:lnTo>
                <a:lnTo>
                  <a:pt x="0" y="0"/>
                </a:lnTo>
                <a:close/>
              </a:path>
            </a:pathLst>
          </a:custGeom>
          <a:blipFill>
            <a:blip r:embed="rId3"/>
            <a:stretch>
              <a:fillRect l="-228" r="-228"/>
            </a:stretch>
          </a:blipFill>
        </p:spPr>
      </p:sp>
      <p:sp>
        <p:nvSpPr>
          <p:cNvPr id="4" name="TextBox 4"/>
          <p:cNvSpPr txBox="1"/>
          <p:nvPr/>
        </p:nvSpPr>
        <p:spPr>
          <a:xfrm>
            <a:off x="1028700" y="895350"/>
            <a:ext cx="12414760" cy="1267228"/>
          </a:xfrm>
          <a:prstGeom prst="rect">
            <a:avLst/>
          </a:prstGeom>
        </p:spPr>
        <p:txBody>
          <a:bodyPr lIns="0" tIns="0" rIns="0" bIns="0" rtlCol="0" anchor="t">
            <a:spAutoFit/>
          </a:bodyPr>
          <a:lstStyle/>
          <a:p>
            <a:pPr>
              <a:lnSpc>
                <a:spcPts val="10325"/>
              </a:lnSpc>
            </a:pPr>
            <a:r>
              <a:rPr lang="en-US" sz="7482" spc="733">
                <a:solidFill>
                  <a:srgbClr val="231F20"/>
                </a:solidFill>
                <a:latin typeface="Oswald Bold"/>
              </a:rPr>
              <a:t>ORDER ONLINE(DINE IN)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028700" y="2488754"/>
            <a:ext cx="15962140" cy="6769546"/>
          </a:xfrm>
          <a:custGeom>
            <a:avLst/>
            <a:gdLst/>
            <a:ahLst/>
            <a:cxnLst/>
            <a:rect l="l" t="t" r="r" b="b"/>
            <a:pathLst>
              <a:path w="15962140" h="6769546">
                <a:moveTo>
                  <a:pt x="0" y="0"/>
                </a:moveTo>
                <a:lnTo>
                  <a:pt x="15962140" y="0"/>
                </a:lnTo>
                <a:lnTo>
                  <a:pt x="15962140" y="6769546"/>
                </a:lnTo>
                <a:lnTo>
                  <a:pt x="0" y="6769546"/>
                </a:lnTo>
                <a:lnTo>
                  <a:pt x="0" y="0"/>
                </a:lnTo>
                <a:close/>
              </a:path>
            </a:pathLst>
          </a:custGeom>
          <a:blipFill>
            <a:blip r:embed="rId3"/>
            <a:stretch>
              <a:fillRect/>
            </a:stretch>
          </a:blipFill>
        </p:spPr>
      </p:sp>
      <p:sp>
        <p:nvSpPr>
          <p:cNvPr id="4" name="TextBox 4"/>
          <p:cNvSpPr txBox="1"/>
          <p:nvPr/>
        </p:nvSpPr>
        <p:spPr>
          <a:xfrm>
            <a:off x="1028700" y="895350"/>
            <a:ext cx="12414760" cy="1267228"/>
          </a:xfrm>
          <a:prstGeom prst="rect">
            <a:avLst/>
          </a:prstGeom>
        </p:spPr>
        <p:txBody>
          <a:bodyPr lIns="0" tIns="0" rIns="0" bIns="0" rtlCol="0" anchor="t">
            <a:spAutoFit/>
          </a:bodyPr>
          <a:lstStyle/>
          <a:p>
            <a:pPr>
              <a:lnSpc>
                <a:spcPts val="10325"/>
              </a:lnSpc>
            </a:pPr>
            <a:r>
              <a:rPr lang="en-US" sz="7482" spc="733">
                <a:solidFill>
                  <a:srgbClr val="231F20"/>
                </a:solidFill>
                <a:latin typeface="Oswald Bold"/>
              </a:rPr>
              <a:t>ORDER ONLINE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4789042" y="1819097"/>
            <a:ext cx="8046759" cy="6648805"/>
          </a:xfrm>
          <a:custGeom>
            <a:avLst/>
            <a:gdLst/>
            <a:ahLst/>
            <a:cxnLst/>
            <a:rect l="l" t="t" r="r" b="b"/>
            <a:pathLst>
              <a:path w="8046759" h="6648805">
                <a:moveTo>
                  <a:pt x="0" y="0"/>
                </a:moveTo>
                <a:lnTo>
                  <a:pt x="8046759" y="0"/>
                </a:lnTo>
                <a:lnTo>
                  <a:pt x="8046759" y="6648806"/>
                </a:lnTo>
                <a:lnTo>
                  <a:pt x="0" y="66488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779578" y="6869831"/>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982569">
            <a:off x="14938578" y="-1957898"/>
            <a:ext cx="6698845" cy="6873814"/>
          </a:xfrm>
          <a:custGeom>
            <a:avLst/>
            <a:gdLst/>
            <a:ahLst/>
            <a:cxnLst/>
            <a:rect l="l" t="t" r="r" b="b"/>
            <a:pathLst>
              <a:path w="6698845" h="6873814">
                <a:moveTo>
                  <a:pt x="0" y="0"/>
                </a:moveTo>
                <a:lnTo>
                  <a:pt x="6698844" y="0"/>
                </a:lnTo>
                <a:lnTo>
                  <a:pt x="6698844" y="6873814"/>
                </a:lnTo>
                <a:lnTo>
                  <a:pt x="0" y="68738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80992" y="3665109"/>
            <a:ext cx="1400485" cy="4735816"/>
            <a:chOff x="0" y="0"/>
            <a:chExt cx="368852" cy="1247293"/>
          </a:xfrm>
        </p:grpSpPr>
        <p:sp>
          <p:nvSpPr>
            <p:cNvPr id="4" name="Freeform 4"/>
            <p:cNvSpPr/>
            <p:nvPr/>
          </p:nvSpPr>
          <p:spPr>
            <a:xfrm>
              <a:off x="0" y="0"/>
              <a:ext cx="368852" cy="1247293"/>
            </a:xfrm>
            <a:custGeom>
              <a:avLst/>
              <a:gdLst/>
              <a:ahLst/>
              <a:cxnLst/>
              <a:rect l="l" t="t" r="r" b="b"/>
              <a:pathLst>
                <a:path w="368852" h="1247293">
                  <a:moveTo>
                    <a:pt x="0" y="0"/>
                  </a:moveTo>
                  <a:lnTo>
                    <a:pt x="368852" y="0"/>
                  </a:lnTo>
                  <a:lnTo>
                    <a:pt x="368852" y="1247293"/>
                  </a:lnTo>
                  <a:lnTo>
                    <a:pt x="0" y="1247293"/>
                  </a:lnTo>
                  <a:close/>
                </a:path>
              </a:pathLst>
            </a:custGeom>
            <a:solidFill>
              <a:srgbClr val="CCCCCC"/>
            </a:solidFill>
          </p:spPr>
        </p:sp>
        <p:sp>
          <p:nvSpPr>
            <p:cNvPr id="5" name="TextBox 5"/>
            <p:cNvSpPr txBox="1"/>
            <p:nvPr/>
          </p:nvSpPr>
          <p:spPr>
            <a:xfrm>
              <a:off x="0" y="-19050"/>
              <a:ext cx="368852" cy="1266343"/>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12626" y="3774718"/>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12626" y="475217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563309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651402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6607430" y="3879769"/>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MOTIVATION</a:t>
            </a:r>
          </a:p>
        </p:txBody>
      </p:sp>
      <p:sp>
        <p:nvSpPr>
          <p:cNvPr id="13" name="TextBox 13"/>
          <p:cNvSpPr txBox="1"/>
          <p:nvPr/>
        </p:nvSpPr>
        <p:spPr>
          <a:xfrm>
            <a:off x="6607430" y="4857221"/>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PROBLEM STATEMENT</a:t>
            </a:r>
          </a:p>
        </p:txBody>
      </p:sp>
      <p:sp>
        <p:nvSpPr>
          <p:cNvPr id="14" name="TextBox 14"/>
          <p:cNvSpPr txBox="1"/>
          <p:nvPr/>
        </p:nvSpPr>
        <p:spPr>
          <a:xfrm>
            <a:off x="6607430" y="5738146"/>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SOLUTION</a:t>
            </a:r>
          </a:p>
        </p:txBody>
      </p:sp>
      <p:sp>
        <p:nvSpPr>
          <p:cNvPr id="15" name="TextBox 15"/>
          <p:cNvSpPr txBox="1"/>
          <p:nvPr/>
        </p:nvSpPr>
        <p:spPr>
          <a:xfrm>
            <a:off x="6607430" y="6619070"/>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TECH TOOLS USED</a:t>
            </a:r>
          </a:p>
        </p:txBody>
      </p:sp>
      <p:sp>
        <p:nvSpPr>
          <p:cNvPr id="16" name="TextBox 16"/>
          <p:cNvSpPr txBox="1"/>
          <p:nvPr/>
        </p:nvSpPr>
        <p:spPr>
          <a:xfrm>
            <a:off x="6607430" y="748203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RESULT</a:t>
            </a:r>
          </a:p>
        </p:txBody>
      </p:sp>
      <p:sp>
        <p:nvSpPr>
          <p:cNvPr id="17" name="TextBox 17"/>
          <p:cNvSpPr txBox="1"/>
          <p:nvPr/>
        </p:nvSpPr>
        <p:spPr>
          <a:xfrm>
            <a:off x="5231353" y="73769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142191" y="888605"/>
            <a:ext cx="7416941" cy="1645573"/>
          </a:xfrm>
          <a:prstGeom prst="rect">
            <a:avLst/>
          </a:prstGeom>
        </p:spPr>
        <p:txBody>
          <a:bodyPr lIns="0" tIns="0" rIns="0" bIns="0" rtlCol="0" anchor="t">
            <a:spAutoFit/>
          </a:bodyPr>
          <a:lstStyle/>
          <a:p>
            <a:pPr>
              <a:lnSpc>
                <a:spcPts val="13360"/>
              </a:lnSpc>
            </a:pPr>
            <a:r>
              <a:rPr lang="en-US" sz="9681" spc="948">
                <a:solidFill>
                  <a:srgbClr val="231F20"/>
                </a:solidFill>
                <a:latin typeface="Oswald Bold"/>
              </a:rPr>
              <a:t>MOTIVATION</a:t>
            </a:r>
          </a:p>
        </p:txBody>
      </p:sp>
      <p:sp>
        <p:nvSpPr>
          <p:cNvPr id="4" name="Freeform 4"/>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142191" y="3066315"/>
            <a:ext cx="11845005" cy="5101666"/>
          </a:xfrm>
          <a:prstGeom prst="rect">
            <a:avLst/>
          </a:prstGeom>
        </p:spPr>
        <p:txBody>
          <a:bodyPr lIns="0" tIns="0" rIns="0" bIns="0" rtlCol="0" anchor="t">
            <a:spAutoFit/>
          </a:bodyPr>
          <a:lstStyle/>
          <a:p>
            <a:pPr marL="563292" lvl="1" indent="-281646">
              <a:lnSpc>
                <a:spcPts val="3391"/>
              </a:lnSpc>
              <a:buFont typeface="Arial"/>
              <a:buChar char="•"/>
            </a:pPr>
            <a:r>
              <a:rPr lang="en-US" sz="2609">
                <a:solidFill>
                  <a:srgbClr val="231F20"/>
                </a:solidFill>
                <a:latin typeface="Open Sauce"/>
              </a:rPr>
              <a:t>Accessibility and Convenience: A website makes the restaurant accessible to a wider audience by providing essential information such as location, hours, and menu online.also features like online reservations and ordering streamline the customer experience, saving time and effort.</a:t>
            </a:r>
          </a:p>
          <a:p>
            <a:pPr>
              <a:lnSpc>
                <a:spcPts val="3391"/>
              </a:lnSpc>
            </a:pPr>
            <a:endParaRPr lang="en-US" sz="2609">
              <a:solidFill>
                <a:srgbClr val="231F20"/>
              </a:solidFill>
              <a:latin typeface="Open Sauce"/>
            </a:endParaRPr>
          </a:p>
          <a:p>
            <a:pPr marL="563292" lvl="1" indent="-281646">
              <a:lnSpc>
                <a:spcPts val="3391"/>
              </a:lnSpc>
              <a:buFont typeface="Arial"/>
              <a:buChar char="•"/>
            </a:pPr>
            <a:r>
              <a:rPr lang="en-US" sz="2609">
                <a:solidFill>
                  <a:srgbClr val="231F20"/>
                </a:solidFill>
                <a:latin typeface="Open Sauce"/>
              </a:rPr>
              <a:t>Changing Consumer Behavior: Increasingly, consumers rely on digital platforms for dining needs, making a website essential for reaching them.</a:t>
            </a:r>
          </a:p>
          <a:p>
            <a:pPr>
              <a:lnSpc>
                <a:spcPts val="3391"/>
              </a:lnSpc>
            </a:pPr>
            <a:endParaRPr lang="en-US" sz="2609">
              <a:solidFill>
                <a:srgbClr val="231F20"/>
              </a:solidFill>
              <a:latin typeface="Open Sauce"/>
            </a:endParaRPr>
          </a:p>
          <a:p>
            <a:pPr marL="563292" lvl="1" indent="-281646">
              <a:lnSpc>
                <a:spcPts val="3391"/>
              </a:lnSpc>
              <a:buFont typeface="Arial"/>
              <a:buChar char="•"/>
            </a:pPr>
            <a:r>
              <a:rPr lang="en-US" sz="2609">
                <a:solidFill>
                  <a:srgbClr val="231F20"/>
                </a:solidFill>
                <a:latin typeface="Open Sauce"/>
              </a:rPr>
              <a:t>Learning Opportunity:  Building a website hons skills in web development and design through real world application.</a:t>
            </a:r>
          </a:p>
        </p:txBody>
      </p:sp>
      <p:sp>
        <p:nvSpPr>
          <p:cNvPr id="6" name="Freeform 6"/>
          <p:cNvSpPr/>
          <p:nvPr/>
        </p:nvSpPr>
        <p:spPr>
          <a:xfrm rot="-2700000">
            <a:off x="15354667" y="-1949895"/>
            <a:ext cx="5866666" cy="6019900"/>
          </a:xfrm>
          <a:custGeom>
            <a:avLst/>
            <a:gdLst/>
            <a:ahLst/>
            <a:cxnLst/>
            <a:rect l="l" t="t" r="r" b="b"/>
            <a:pathLst>
              <a:path w="5866666" h="6019900">
                <a:moveTo>
                  <a:pt x="0" y="0"/>
                </a:moveTo>
                <a:lnTo>
                  <a:pt x="5866666" y="0"/>
                </a:lnTo>
                <a:lnTo>
                  <a:pt x="5866666" y="6019900"/>
                </a:lnTo>
                <a:lnTo>
                  <a:pt x="0" y="601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093057" y="907655"/>
            <a:ext cx="12414760" cy="1485167"/>
          </a:xfrm>
          <a:prstGeom prst="rect">
            <a:avLst/>
          </a:prstGeom>
        </p:spPr>
        <p:txBody>
          <a:bodyPr lIns="0" tIns="0" rIns="0" bIns="0" rtlCol="0" anchor="t">
            <a:spAutoFit/>
          </a:bodyPr>
          <a:lstStyle/>
          <a:p>
            <a:pPr>
              <a:lnSpc>
                <a:spcPts val="12119"/>
              </a:lnSpc>
            </a:pPr>
            <a:r>
              <a:rPr lang="en-US" sz="8782" spc="860">
                <a:solidFill>
                  <a:srgbClr val="231F20"/>
                </a:solidFill>
                <a:latin typeface="Oswald Bold"/>
              </a:rPr>
              <a:t>PROBLEM STATEMENT</a:t>
            </a:r>
          </a:p>
        </p:txBody>
      </p:sp>
      <p:sp>
        <p:nvSpPr>
          <p:cNvPr id="4" name="Freeform 4"/>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093057" y="2792803"/>
            <a:ext cx="12605910" cy="4548515"/>
          </a:xfrm>
          <a:prstGeom prst="rect">
            <a:avLst/>
          </a:prstGeom>
        </p:spPr>
        <p:txBody>
          <a:bodyPr lIns="0" tIns="0" rIns="0" bIns="0" rtlCol="0" anchor="t">
            <a:spAutoFit/>
          </a:bodyPr>
          <a:lstStyle/>
          <a:p>
            <a:pPr marL="599477" lvl="1" indent="-299738">
              <a:lnSpc>
                <a:spcPts val="3609"/>
              </a:lnSpc>
              <a:buFont typeface="Arial"/>
              <a:buChar char="•"/>
            </a:pPr>
            <a:r>
              <a:rPr lang="en-US" sz="2776">
                <a:solidFill>
                  <a:srgbClr val="231F20"/>
                </a:solidFill>
                <a:latin typeface="Open Sauce"/>
              </a:rPr>
              <a:t>Facilitating an online ordering service to provide customers with the convenience of placing orders from their residences.</a:t>
            </a:r>
          </a:p>
          <a:p>
            <a:pPr>
              <a:lnSpc>
                <a:spcPts val="3609"/>
              </a:lnSpc>
            </a:pPr>
            <a:endParaRPr lang="en-US" sz="2776">
              <a:solidFill>
                <a:srgbClr val="231F20"/>
              </a:solidFill>
              <a:latin typeface="Open Sauce"/>
            </a:endParaRPr>
          </a:p>
          <a:p>
            <a:pPr marL="599477" lvl="1" indent="-299738">
              <a:lnSpc>
                <a:spcPts val="3609"/>
              </a:lnSpc>
              <a:buFont typeface="Arial"/>
              <a:buChar char="•"/>
            </a:pPr>
            <a:r>
              <a:rPr lang="en-US" sz="2776">
                <a:solidFill>
                  <a:srgbClr val="231F20"/>
                </a:solidFill>
                <a:latin typeface="Open Sauce"/>
              </a:rPr>
              <a:t>Implementing an online hall booking system to accommodate events of varying scales, ensuring streamlined reservation processes for patrons. </a:t>
            </a:r>
          </a:p>
          <a:p>
            <a:pPr>
              <a:lnSpc>
                <a:spcPts val="3609"/>
              </a:lnSpc>
            </a:pPr>
            <a:endParaRPr lang="en-US" sz="2776">
              <a:solidFill>
                <a:srgbClr val="231F20"/>
              </a:solidFill>
              <a:latin typeface="Open Sauce"/>
            </a:endParaRPr>
          </a:p>
          <a:p>
            <a:pPr marL="599477" lvl="1" indent="-299738">
              <a:lnSpc>
                <a:spcPts val="3609"/>
              </a:lnSpc>
              <a:buFont typeface="Arial"/>
              <a:buChar char="•"/>
            </a:pPr>
            <a:r>
              <a:rPr lang="en-US" sz="2776">
                <a:solidFill>
                  <a:srgbClr val="231F20"/>
                </a:solidFill>
                <a:latin typeface="Open Sauce"/>
              </a:rPr>
              <a:t>Enhancing the dining experience by enabling customers to place food orders directly, eliminating the need to await waiter assistance for order placement.</a:t>
            </a:r>
          </a:p>
        </p:txBody>
      </p:sp>
      <p:sp>
        <p:nvSpPr>
          <p:cNvPr id="6" name="Freeform 6"/>
          <p:cNvSpPr/>
          <p:nvPr/>
        </p:nvSpPr>
        <p:spPr>
          <a:xfrm rot="-2700000">
            <a:off x="15354667" y="-1949895"/>
            <a:ext cx="5866666" cy="6019900"/>
          </a:xfrm>
          <a:custGeom>
            <a:avLst/>
            <a:gdLst/>
            <a:ahLst/>
            <a:cxnLst/>
            <a:rect l="l" t="t" r="r" b="b"/>
            <a:pathLst>
              <a:path w="5866666" h="6019900">
                <a:moveTo>
                  <a:pt x="0" y="0"/>
                </a:moveTo>
                <a:lnTo>
                  <a:pt x="5866666" y="0"/>
                </a:lnTo>
                <a:lnTo>
                  <a:pt x="5866666" y="6019900"/>
                </a:lnTo>
                <a:lnTo>
                  <a:pt x="0" y="601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284206" y="898130"/>
            <a:ext cx="12414760" cy="1511457"/>
          </a:xfrm>
          <a:prstGeom prst="rect">
            <a:avLst/>
          </a:prstGeom>
        </p:spPr>
        <p:txBody>
          <a:bodyPr lIns="0" tIns="0" rIns="0" bIns="0" rtlCol="0" anchor="t">
            <a:spAutoFit/>
          </a:bodyPr>
          <a:lstStyle/>
          <a:p>
            <a:pPr>
              <a:lnSpc>
                <a:spcPts val="12257"/>
              </a:lnSpc>
            </a:pPr>
            <a:r>
              <a:rPr lang="en-US" sz="8882" spc="870">
                <a:solidFill>
                  <a:srgbClr val="231F20"/>
                </a:solidFill>
                <a:latin typeface="Oswald Bold"/>
              </a:rPr>
              <a:t>SOLUTION</a:t>
            </a:r>
          </a:p>
        </p:txBody>
      </p:sp>
      <p:sp>
        <p:nvSpPr>
          <p:cNvPr id="4" name="Freeform 4"/>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700000">
            <a:off x="15354667" y="-1949895"/>
            <a:ext cx="5866666" cy="6019900"/>
          </a:xfrm>
          <a:custGeom>
            <a:avLst/>
            <a:gdLst/>
            <a:ahLst/>
            <a:cxnLst/>
            <a:rect l="l" t="t" r="r" b="b"/>
            <a:pathLst>
              <a:path w="5866666" h="6019900">
                <a:moveTo>
                  <a:pt x="0" y="0"/>
                </a:moveTo>
                <a:lnTo>
                  <a:pt x="5866666" y="0"/>
                </a:lnTo>
                <a:lnTo>
                  <a:pt x="5866666" y="6019900"/>
                </a:lnTo>
                <a:lnTo>
                  <a:pt x="0" y="601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284206" y="2900045"/>
            <a:ext cx="12414760" cy="3916797"/>
          </a:xfrm>
          <a:prstGeom prst="rect">
            <a:avLst/>
          </a:prstGeom>
        </p:spPr>
        <p:txBody>
          <a:bodyPr lIns="0" tIns="0" rIns="0" bIns="0" rtlCol="0" anchor="t">
            <a:spAutoFit/>
          </a:bodyPr>
          <a:lstStyle/>
          <a:p>
            <a:pPr marL="577828" lvl="1" indent="-288914">
              <a:lnSpc>
                <a:spcPts val="3479"/>
              </a:lnSpc>
              <a:buFont typeface="Arial"/>
              <a:buChar char="•"/>
            </a:pPr>
            <a:r>
              <a:rPr lang="en-US" sz="2676">
                <a:solidFill>
                  <a:srgbClr val="231F20"/>
                </a:solidFill>
                <a:latin typeface="Open Sauce"/>
              </a:rPr>
              <a:t>An online order page is incorporated into the website to enable customer to order food online from their resident.</a:t>
            </a:r>
          </a:p>
          <a:p>
            <a:pPr>
              <a:lnSpc>
                <a:spcPts val="3479"/>
              </a:lnSpc>
            </a:pPr>
            <a:endParaRPr lang="en-US" sz="2676">
              <a:solidFill>
                <a:srgbClr val="231F20"/>
              </a:solidFill>
              <a:latin typeface="Open Sauce"/>
            </a:endParaRPr>
          </a:p>
          <a:p>
            <a:pPr marL="577828" lvl="1" indent="-288914">
              <a:lnSpc>
                <a:spcPts val="3479"/>
              </a:lnSpc>
              <a:buFont typeface="Arial"/>
              <a:buChar char="•"/>
            </a:pPr>
            <a:r>
              <a:rPr lang="en-US" sz="2676">
                <a:solidFill>
                  <a:srgbClr val="231F20"/>
                </a:solidFill>
                <a:latin typeface="Open Sauce"/>
              </a:rPr>
              <a:t>An Events form is incorporated into the website to enable people to book hall online for any events they wish to conduct.</a:t>
            </a:r>
          </a:p>
          <a:p>
            <a:pPr>
              <a:lnSpc>
                <a:spcPts val="3211"/>
              </a:lnSpc>
            </a:pPr>
            <a:endParaRPr lang="en-US" sz="2676">
              <a:solidFill>
                <a:srgbClr val="231F20"/>
              </a:solidFill>
              <a:latin typeface="Open Sauce"/>
            </a:endParaRPr>
          </a:p>
          <a:p>
            <a:pPr marL="577828" lvl="1" indent="-288914">
              <a:lnSpc>
                <a:spcPts val="3479"/>
              </a:lnSpc>
              <a:buFont typeface="Arial"/>
              <a:buChar char="•"/>
            </a:pPr>
            <a:r>
              <a:rPr lang="en-US" sz="2676">
                <a:solidFill>
                  <a:srgbClr val="231F20"/>
                </a:solidFill>
                <a:latin typeface="Open Sauce"/>
              </a:rPr>
              <a:t>Inside the order online page dine in option is also incorporated so that the people don’t have to wait for the waiter to come and take order they can place their order online through website.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284206" y="898130"/>
            <a:ext cx="12414760" cy="1511457"/>
          </a:xfrm>
          <a:prstGeom prst="rect">
            <a:avLst/>
          </a:prstGeom>
        </p:spPr>
        <p:txBody>
          <a:bodyPr lIns="0" tIns="0" rIns="0" bIns="0" rtlCol="0" anchor="t">
            <a:spAutoFit/>
          </a:bodyPr>
          <a:lstStyle/>
          <a:p>
            <a:pPr>
              <a:lnSpc>
                <a:spcPts val="12257"/>
              </a:lnSpc>
            </a:pPr>
            <a:r>
              <a:rPr lang="en-US" sz="8882" spc="870">
                <a:solidFill>
                  <a:srgbClr val="231F20"/>
                </a:solidFill>
                <a:latin typeface="Oswald Bold"/>
              </a:rPr>
              <a:t>TECH TOOLS USED</a:t>
            </a:r>
          </a:p>
        </p:txBody>
      </p:sp>
      <p:sp>
        <p:nvSpPr>
          <p:cNvPr id="4" name="Freeform 4"/>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700000">
            <a:off x="15354667" y="-1949895"/>
            <a:ext cx="5866666" cy="6019900"/>
          </a:xfrm>
          <a:custGeom>
            <a:avLst/>
            <a:gdLst/>
            <a:ahLst/>
            <a:cxnLst/>
            <a:rect l="l" t="t" r="r" b="b"/>
            <a:pathLst>
              <a:path w="5866666" h="6019900">
                <a:moveTo>
                  <a:pt x="0" y="0"/>
                </a:moveTo>
                <a:lnTo>
                  <a:pt x="5866666" y="0"/>
                </a:lnTo>
                <a:lnTo>
                  <a:pt x="5866666" y="6019900"/>
                </a:lnTo>
                <a:lnTo>
                  <a:pt x="0" y="601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284206" y="2900045"/>
            <a:ext cx="12414760" cy="3928410"/>
          </a:xfrm>
          <a:prstGeom prst="rect">
            <a:avLst/>
          </a:prstGeom>
        </p:spPr>
        <p:txBody>
          <a:bodyPr lIns="0" tIns="0" rIns="0" bIns="0" rtlCol="0" anchor="t">
            <a:spAutoFit/>
          </a:bodyPr>
          <a:lstStyle/>
          <a:p>
            <a:pPr marL="577829" lvl="1" indent="-288915">
              <a:lnSpc>
                <a:spcPts val="3479"/>
              </a:lnSpc>
              <a:buFont typeface="Arial"/>
              <a:buChar char="•"/>
            </a:pPr>
            <a:r>
              <a:rPr lang="en-US" sz="2676">
                <a:solidFill>
                  <a:srgbClr val="231F20"/>
                </a:solidFill>
                <a:latin typeface="Open Sauce"/>
              </a:rPr>
              <a:t>HTML:  HTML is the standard markup language for creating Web pages. It describes the structure of a web page.</a:t>
            </a:r>
          </a:p>
          <a:p>
            <a:pPr>
              <a:lnSpc>
                <a:spcPts val="3479"/>
              </a:lnSpc>
            </a:pPr>
            <a:endParaRPr lang="en-US" sz="2676">
              <a:solidFill>
                <a:srgbClr val="231F20"/>
              </a:solidFill>
              <a:latin typeface="Open Sauce"/>
            </a:endParaRPr>
          </a:p>
          <a:p>
            <a:pPr marL="577829" lvl="1" indent="-288915">
              <a:lnSpc>
                <a:spcPts val="3479"/>
              </a:lnSpc>
              <a:buFont typeface="Arial"/>
              <a:buChar char="•"/>
            </a:pPr>
            <a:r>
              <a:rPr lang="en-US" sz="2676">
                <a:solidFill>
                  <a:srgbClr val="231F20"/>
                </a:solidFill>
                <a:latin typeface="Open Sauce"/>
              </a:rPr>
              <a:t>CSS: CSS is the language we use to style a Web page. CSS describes how HTML elements are to be displayed on screen, paper, or in other media</a:t>
            </a:r>
          </a:p>
          <a:p>
            <a:pPr>
              <a:lnSpc>
                <a:spcPts val="3479"/>
              </a:lnSpc>
            </a:pPr>
            <a:endParaRPr lang="en-US" sz="2676">
              <a:solidFill>
                <a:srgbClr val="231F20"/>
              </a:solidFill>
              <a:latin typeface="Open Sauce"/>
            </a:endParaRPr>
          </a:p>
          <a:p>
            <a:pPr marL="577829" lvl="1" indent="-288915">
              <a:lnSpc>
                <a:spcPts val="3479"/>
              </a:lnSpc>
              <a:buFont typeface="Arial"/>
              <a:buChar char="•"/>
            </a:pPr>
            <a:r>
              <a:rPr lang="en-US" sz="2676">
                <a:solidFill>
                  <a:srgbClr val="231F20"/>
                </a:solidFill>
                <a:latin typeface="Open Sauce"/>
              </a:rPr>
              <a:t>JAVA SCRIPT:  JavaScript is the programming language of the Web. It makes the webpages functional.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028700" y="895350"/>
            <a:ext cx="12414760" cy="1267228"/>
          </a:xfrm>
          <a:prstGeom prst="rect">
            <a:avLst/>
          </a:prstGeom>
        </p:spPr>
        <p:txBody>
          <a:bodyPr lIns="0" tIns="0" rIns="0" bIns="0" rtlCol="0" anchor="t">
            <a:spAutoFit/>
          </a:bodyPr>
          <a:lstStyle/>
          <a:p>
            <a:pPr>
              <a:lnSpc>
                <a:spcPts val="10325"/>
              </a:lnSpc>
            </a:pPr>
            <a:r>
              <a:rPr lang="en-US" sz="7482" spc="733">
                <a:solidFill>
                  <a:srgbClr val="231F20"/>
                </a:solidFill>
                <a:latin typeface="Oswald Bold"/>
              </a:rPr>
              <a:t>HOME PAGE</a:t>
            </a:r>
          </a:p>
        </p:txBody>
      </p:sp>
      <p:sp>
        <p:nvSpPr>
          <p:cNvPr id="4" name="Freeform 4"/>
          <p:cNvSpPr/>
          <p:nvPr/>
        </p:nvSpPr>
        <p:spPr>
          <a:xfrm>
            <a:off x="1028700" y="2162578"/>
            <a:ext cx="16616362" cy="7448788"/>
          </a:xfrm>
          <a:custGeom>
            <a:avLst/>
            <a:gdLst/>
            <a:ahLst/>
            <a:cxnLst/>
            <a:rect l="l" t="t" r="r" b="b"/>
            <a:pathLst>
              <a:path w="16616362" h="7448788">
                <a:moveTo>
                  <a:pt x="0" y="0"/>
                </a:moveTo>
                <a:lnTo>
                  <a:pt x="16616362" y="0"/>
                </a:lnTo>
                <a:lnTo>
                  <a:pt x="16616362" y="7448789"/>
                </a:lnTo>
                <a:lnTo>
                  <a:pt x="0" y="7448789"/>
                </a:lnTo>
                <a:lnTo>
                  <a:pt x="0" y="0"/>
                </a:lnTo>
                <a:close/>
              </a:path>
            </a:pathLst>
          </a:custGeom>
          <a:blipFill>
            <a:blip r:embed="rId3"/>
            <a:stretch>
              <a:fillRect t="-18781" b="-6697"/>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028700" y="2462616"/>
            <a:ext cx="16230600" cy="7095722"/>
          </a:xfrm>
          <a:custGeom>
            <a:avLst/>
            <a:gdLst/>
            <a:ahLst/>
            <a:cxnLst/>
            <a:rect l="l" t="t" r="r" b="b"/>
            <a:pathLst>
              <a:path w="16230600" h="7095722">
                <a:moveTo>
                  <a:pt x="0" y="0"/>
                </a:moveTo>
                <a:lnTo>
                  <a:pt x="16230600" y="0"/>
                </a:lnTo>
                <a:lnTo>
                  <a:pt x="16230600" y="7095721"/>
                </a:lnTo>
                <a:lnTo>
                  <a:pt x="0" y="7095721"/>
                </a:lnTo>
                <a:lnTo>
                  <a:pt x="0" y="0"/>
                </a:lnTo>
                <a:close/>
              </a:path>
            </a:pathLst>
          </a:custGeom>
          <a:blipFill>
            <a:blip r:embed="rId3"/>
            <a:stretch>
              <a:fillRect l="-1151" r="-1151" b="-671"/>
            </a:stretch>
          </a:blipFill>
        </p:spPr>
      </p:sp>
      <p:sp>
        <p:nvSpPr>
          <p:cNvPr id="4" name="TextBox 4"/>
          <p:cNvSpPr txBox="1"/>
          <p:nvPr/>
        </p:nvSpPr>
        <p:spPr>
          <a:xfrm>
            <a:off x="1028700" y="895350"/>
            <a:ext cx="12414760" cy="1267228"/>
          </a:xfrm>
          <a:prstGeom prst="rect">
            <a:avLst/>
          </a:prstGeom>
        </p:spPr>
        <p:txBody>
          <a:bodyPr lIns="0" tIns="0" rIns="0" bIns="0" rtlCol="0" anchor="t">
            <a:spAutoFit/>
          </a:bodyPr>
          <a:lstStyle/>
          <a:p>
            <a:pPr>
              <a:lnSpc>
                <a:spcPts val="10325"/>
              </a:lnSpc>
            </a:pPr>
            <a:r>
              <a:rPr lang="en-US" sz="7482" spc="733">
                <a:solidFill>
                  <a:srgbClr val="231F20"/>
                </a:solidFill>
                <a:latin typeface="Oswald Bold"/>
              </a:rPr>
              <a:t>ABOUT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028700" y="2506779"/>
            <a:ext cx="16230600" cy="7083981"/>
          </a:xfrm>
          <a:custGeom>
            <a:avLst/>
            <a:gdLst/>
            <a:ahLst/>
            <a:cxnLst/>
            <a:rect l="l" t="t" r="r" b="b"/>
            <a:pathLst>
              <a:path w="16230600" h="7083981">
                <a:moveTo>
                  <a:pt x="0" y="0"/>
                </a:moveTo>
                <a:lnTo>
                  <a:pt x="16230600" y="0"/>
                </a:lnTo>
                <a:lnTo>
                  <a:pt x="16230600" y="7083981"/>
                </a:lnTo>
                <a:lnTo>
                  <a:pt x="0" y="7083981"/>
                </a:lnTo>
                <a:lnTo>
                  <a:pt x="0" y="0"/>
                </a:lnTo>
                <a:close/>
              </a:path>
            </a:pathLst>
          </a:custGeom>
          <a:blipFill>
            <a:blip r:embed="rId3"/>
            <a:stretch>
              <a:fillRect/>
            </a:stretch>
          </a:blipFill>
        </p:spPr>
      </p:sp>
      <p:sp>
        <p:nvSpPr>
          <p:cNvPr id="4" name="TextBox 4"/>
          <p:cNvSpPr txBox="1"/>
          <p:nvPr/>
        </p:nvSpPr>
        <p:spPr>
          <a:xfrm>
            <a:off x="1028700" y="895350"/>
            <a:ext cx="12414760" cy="1267228"/>
          </a:xfrm>
          <a:prstGeom prst="rect">
            <a:avLst/>
          </a:prstGeom>
        </p:spPr>
        <p:txBody>
          <a:bodyPr lIns="0" tIns="0" rIns="0" bIns="0" rtlCol="0" anchor="t">
            <a:spAutoFit/>
          </a:bodyPr>
          <a:lstStyle/>
          <a:p>
            <a:pPr>
              <a:lnSpc>
                <a:spcPts val="10325"/>
              </a:lnSpc>
            </a:pPr>
            <a:r>
              <a:rPr lang="en-US" sz="7482" spc="733">
                <a:solidFill>
                  <a:srgbClr val="231F20"/>
                </a:solidFill>
                <a:latin typeface="Oswald Bold"/>
              </a:rPr>
              <a:t>EVENTS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346</Words>
  <Application>Microsoft Office PowerPoint</Application>
  <PresentationFormat>Custom</PresentationFormat>
  <Paragraphs>44</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Oswald Bold Italics</vt:lpstr>
      <vt:lpstr>IBM Plex Sans Condensed</vt:lpstr>
      <vt:lpstr>Arial</vt:lpstr>
      <vt:lpstr>DM Sans</vt:lpstr>
      <vt:lpstr>Oswald Bold</vt:lpstr>
      <vt:lpstr>IBM Plex Sans Bold</vt:lpstr>
      <vt:lpstr>Calibri</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MiniProject_Presentation</dc:title>
  <dc:creator>DELL</dc:creator>
  <cp:lastModifiedBy>shiva chopde</cp:lastModifiedBy>
  <cp:revision>2</cp:revision>
  <dcterms:created xsi:type="dcterms:W3CDTF">2006-08-16T00:00:00Z</dcterms:created>
  <dcterms:modified xsi:type="dcterms:W3CDTF">2024-04-21T07:27:20Z</dcterms:modified>
  <dc:identifier>DAGDBc4ppVI</dc:identifier>
</cp:coreProperties>
</file>